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0" r:id="rId3"/>
    <p:sldId id="258" r:id="rId4"/>
    <p:sldId id="257" r:id="rId5"/>
    <p:sldId id="259"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770B92-FED9-48E1-BB04-39D5738723CF}" v="3" dt="2023-10-24T15:58:08.78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60" d="100"/>
          <a:sy n="60" d="100"/>
        </p:scale>
        <p:origin x="840" y="4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dul Hamid" userId="925f0c5d1784983b" providerId="LiveId" clId="{32770B92-FED9-48E1-BB04-39D5738723CF}"/>
    <pc:docChg chg="modSld">
      <pc:chgData name="Abdul Hamid" userId="925f0c5d1784983b" providerId="LiveId" clId="{32770B92-FED9-48E1-BB04-39D5738723CF}" dt="2023-10-24T15:58:46.143" v="76" actId="113"/>
      <pc:docMkLst>
        <pc:docMk/>
      </pc:docMkLst>
      <pc:sldChg chg="addSp modSp mod">
        <pc:chgData name="Abdul Hamid" userId="925f0c5d1784983b" providerId="LiveId" clId="{32770B92-FED9-48E1-BB04-39D5738723CF}" dt="2023-10-24T15:58:46.143" v="76" actId="113"/>
        <pc:sldMkLst>
          <pc:docMk/>
          <pc:sldMk cId="1258482565" sldId="256"/>
        </pc:sldMkLst>
        <pc:spChg chg="mod">
          <ac:chgData name="Abdul Hamid" userId="925f0c5d1784983b" providerId="LiveId" clId="{32770B92-FED9-48E1-BB04-39D5738723CF}" dt="2023-10-24T15:57:52.217" v="6" actId="403"/>
          <ac:spMkLst>
            <pc:docMk/>
            <pc:sldMk cId="1258482565" sldId="256"/>
            <ac:spMk id="3" creationId="{3C37E9C7-6B3B-3F0F-6865-CD62D3C5BDA2}"/>
          </ac:spMkLst>
        </pc:spChg>
        <pc:spChg chg="add mod">
          <ac:chgData name="Abdul Hamid" userId="925f0c5d1784983b" providerId="LiveId" clId="{32770B92-FED9-48E1-BB04-39D5738723CF}" dt="2023-10-24T15:58:46.143" v="76" actId="113"/>
          <ac:spMkLst>
            <pc:docMk/>
            <pc:sldMk cId="1258482565" sldId="256"/>
            <ac:spMk id="4" creationId="{A90B2167-C446-C819-0D23-2FBEA3D233B6}"/>
          </ac:spMkLst>
        </pc:spChg>
      </pc:sldChg>
      <pc:sldChg chg="modAnim">
        <pc:chgData name="Abdul Hamid" userId="925f0c5d1784983b" providerId="LiveId" clId="{32770B92-FED9-48E1-BB04-39D5738723CF}" dt="2023-10-24T15:57:46.055" v="1"/>
        <pc:sldMkLst>
          <pc:docMk/>
          <pc:sldMk cId="3150150395" sldId="259"/>
        </pc:sldMkLst>
      </pc:sldChg>
    </pc:docChg>
  </pc:docChgLst>
</pc:chgInfo>
</file>

<file path=ppt/media/image1.jpeg>
</file>

<file path=ppt/media/image10.png>
</file>

<file path=ppt/media/image2.png>
</file>

<file path=ppt/media/image3.png>
</file>

<file path=ppt/media/image4.png>
</file>

<file path=ppt/media/image5.png>
</file>

<file path=ppt/media/image6.jpeg>
</file>

<file path=ppt/media/image7.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99367-8C28-0CBB-0F3F-681C229CB4C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0471F11-FEF2-47FC-DC97-C74420E454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4018630-AD2F-83F2-5EC7-6B015D411DD0}"/>
              </a:ext>
            </a:extLst>
          </p:cNvPr>
          <p:cNvSpPr>
            <a:spLocks noGrp="1"/>
          </p:cNvSpPr>
          <p:nvPr>
            <p:ph type="dt" sz="half" idx="10"/>
          </p:nvPr>
        </p:nvSpPr>
        <p:spPr/>
        <p:txBody>
          <a:bodyPr/>
          <a:lstStyle/>
          <a:p>
            <a:fld id="{D1EB2F3B-F394-48FD-9DDD-7932E6EA9FFA}" type="datetimeFigureOut">
              <a:rPr lang="en-IN" smtClean="0"/>
              <a:t>23-10-2023</a:t>
            </a:fld>
            <a:endParaRPr lang="en-IN"/>
          </a:p>
        </p:txBody>
      </p:sp>
      <p:sp>
        <p:nvSpPr>
          <p:cNvPr id="5" name="Footer Placeholder 4">
            <a:extLst>
              <a:ext uri="{FF2B5EF4-FFF2-40B4-BE49-F238E27FC236}">
                <a16:creationId xmlns:a16="http://schemas.microsoft.com/office/drawing/2014/main" id="{2CA06DF4-A71E-FC3A-5787-4433D99B014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93666D9-F428-6D22-4516-DCF7267F5D89}"/>
              </a:ext>
            </a:extLst>
          </p:cNvPr>
          <p:cNvSpPr>
            <a:spLocks noGrp="1"/>
          </p:cNvSpPr>
          <p:nvPr>
            <p:ph type="sldNum" sz="quarter" idx="12"/>
          </p:nvPr>
        </p:nvSpPr>
        <p:spPr/>
        <p:txBody>
          <a:bodyPr/>
          <a:lstStyle/>
          <a:p>
            <a:fld id="{E8230878-76C6-418D-8133-62E085D43BFA}" type="slidenum">
              <a:rPr lang="en-IN" smtClean="0"/>
              <a:t>‹#›</a:t>
            </a:fld>
            <a:endParaRPr lang="en-IN"/>
          </a:p>
        </p:txBody>
      </p:sp>
    </p:spTree>
    <p:extLst>
      <p:ext uri="{BB962C8B-B14F-4D97-AF65-F5344CB8AC3E}">
        <p14:creationId xmlns:p14="http://schemas.microsoft.com/office/powerpoint/2010/main" val="37159839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1C12E-4DD8-4DF6-45FC-ACCC80DA152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838ED1B-4BAB-8640-C669-B2FE2C969A1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3540E7D-1A4F-7010-7CD5-0FD2D4914FF8}"/>
              </a:ext>
            </a:extLst>
          </p:cNvPr>
          <p:cNvSpPr>
            <a:spLocks noGrp="1"/>
          </p:cNvSpPr>
          <p:nvPr>
            <p:ph type="dt" sz="half" idx="10"/>
          </p:nvPr>
        </p:nvSpPr>
        <p:spPr/>
        <p:txBody>
          <a:bodyPr/>
          <a:lstStyle/>
          <a:p>
            <a:fld id="{D1EB2F3B-F394-48FD-9DDD-7932E6EA9FFA}" type="datetimeFigureOut">
              <a:rPr lang="en-IN" smtClean="0"/>
              <a:t>23-10-2023</a:t>
            </a:fld>
            <a:endParaRPr lang="en-IN"/>
          </a:p>
        </p:txBody>
      </p:sp>
      <p:sp>
        <p:nvSpPr>
          <p:cNvPr id="5" name="Footer Placeholder 4">
            <a:extLst>
              <a:ext uri="{FF2B5EF4-FFF2-40B4-BE49-F238E27FC236}">
                <a16:creationId xmlns:a16="http://schemas.microsoft.com/office/drawing/2014/main" id="{1F128286-FF3F-6FC4-14E8-3F465C55682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859E860-597D-FACE-825A-180985081B3F}"/>
              </a:ext>
            </a:extLst>
          </p:cNvPr>
          <p:cNvSpPr>
            <a:spLocks noGrp="1"/>
          </p:cNvSpPr>
          <p:nvPr>
            <p:ph type="sldNum" sz="quarter" idx="12"/>
          </p:nvPr>
        </p:nvSpPr>
        <p:spPr/>
        <p:txBody>
          <a:bodyPr/>
          <a:lstStyle/>
          <a:p>
            <a:fld id="{E8230878-76C6-418D-8133-62E085D43BFA}" type="slidenum">
              <a:rPr lang="en-IN" smtClean="0"/>
              <a:t>‹#›</a:t>
            </a:fld>
            <a:endParaRPr lang="en-IN"/>
          </a:p>
        </p:txBody>
      </p:sp>
    </p:spTree>
    <p:extLst>
      <p:ext uri="{BB962C8B-B14F-4D97-AF65-F5344CB8AC3E}">
        <p14:creationId xmlns:p14="http://schemas.microsoft.com/office/powerpoint/2010/main" val="32607586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BC019E-F97F-81E0-EFAA-A6A95F96BBA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4375C29-19D3-D99C-306A-2762EF9634C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B40F97F-0E67-9716-37D4-75669F51D971}"/>
              </a:ext>
            </a:extLst>
          </p:cNvPr>
          <p:cNvSpPr>
            <a:spLocks noGrp="1"/>
          </p:cNvSpPr>
          <p:nvPr>
            <p:ph type="dt" sz="half" idx="10"/>
          </p:nvPr>
        </p:nvSpPr>
        <p:spPr/>
        <p:txBody>
          <a:bodyPr/>
          <a:lstStyle/>
          <a:p>
            <a:fld id="{D1EB2F3B-F394-48FD-9DDD-7932E6EA9FFA}" type="datetimeFigureOut">
              <a:rPr lang="en-IN" smtClean="0"/>
              <a:t>23-10-2023</a:t>
            </a:fld>
            <a:endParaRPr lang="en-IN"/>
          </a:p>
        </p:txBody>
      </p:sp>
      <p:sp>
        <p:nvSpPr>
          <p:cNvPr id="5" name="Footer Placeholder 4">
            <a:extLst>
              <a:ext uri="{FF2B5EF4-FFF2-40B4-BE49-F238E27FC236}">
                <a16:creationId xmlns:a16="http://schemas.microsoft.com/office/drawing/2014/main" id="{C5FAE94C-4E7E-657C-8892-0AFAD03BA76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F42E40B-66A8-0041-E6A8-1B81176FA1E8}"/>
              </a:ext>
            </a:extLst>
          </p:cNvPr>
          <p:cNvSpPr>
            <a:spLocks noGrp="1"/>
          </p:cNvSpPr>
          <p:nvPr>
            <p:ph type="sldNum" sz="quarter" idx="12"/>
          </p:nvPr>
        </p:nvSpPr>
        <p:spPr/>
        <p:txBody>
          <a:bodyPr/>
          <a:lstStyle/>
          <a:p>
            <a:fld id="{E8230878-76C6-418D-8133-62E085D43BFA}" type="slidenum">
              <a:rPr lang="en-IN" smtClean="0"/>
              <a:t>‹#›</a:t>
            </a:fld>
            <a:endParaRPr lang="en-IN"/>
          </a:p>
        </p:txBody>
      </p:sp>
    </p:spTree>
    <p:extLst>
      <p:ext uri="{BB962C8B-B14F-4D97-AF65-F5344CB8AC3E}">
        <p14:creationId xmlns:p14="http://schemas.microsoft.com/office/powerpoint/2010/main" val="1081831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4E028-0C5F-6F38-2C86-F5257433DA3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B194427-2344-C53B-1B1C-24113C0CA9D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D7D95B0-11E3-1844-FE79-A75CFB28589F}"/>
              </a:ext>
            </a:extLst>
          </p:cNvPr>
          <p:cNvSpPr>
            <a:spLocks noGrp="1"/>
          </p:cNvSpPr>
          <p:nvPr>
            <p:ph type="dt" sz="half" idx="10"/>
          </p:nvPr>
        </p:nvSpPr>
        <p:spPr/>
        <p:txBody>
          <a:bodyPr/>
          <a:lstStyle/>
          <a:p>
            <a:fld id="{D1EB2F3B-F394-48FD-9DDD-7932E6EA9FFA}" type="datetimeFigureOut">
              <a:rPr lang="en-IN" smtClean="0"/>
              <a:t>23-10-2023</a:t>
            </a:fld>
            <a:endParaRPr lang="en-IN"/>
          </a:p>
        </p:txBody>
      </p:sp>
      <p:sp>
        <p:nvSpPr>
          <p:cNvPr id="5" name="Footer Placeholder 4">
            <a:extLst>
              <a:ext uri="{FF2B5EF4-FFF2-40B4-BE49-F238E27FC236}">
                <a16:creationId xmlns:a16="http://schemas.microsoft.com/office/drawing/2014/main" id="{28FE48CF-2F33-A1BE-35B0-077B1CBB7A3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7E3A09A-9DEB-799E-120B-6C666EEAEB68}"/>
              </a:ext>
            </a:extLst>
          </p:cNvPr>
          <p:cNvSpPr>
            <a:spLocks noGrp="1"/>
          </p:cNvSpPr>
          <p:nvPr>
            <p:ph type="sldNum" sz="quarter" idx="12"/>
          </p:nvPr>
        </p:nvSpPr>
        <p:spPr/>
        <p:txBody>
          <a:bodyPr/>
          <a:lstStyle/>
          <a:p>
            <a:fld id="{E8230878-76C6-418D-8133-62E085D43BFA}" type="slidenum">
              <a:rPr lang="en-IN" smtClean="0"/>
              <a:t>‹#›</a:t>
            </a:fld>
            <a:endParaRPr lang="en-IN"/>
          </a:p>
        </p:txBody>
      </p:sp>
    </p:spTree>
    <p:extLst>
      <p:ext uri="{BB962C8B-B14F-4D97-AF65-F5344CB8AC3E}">
        <p14:creationId xmlns:p14="http://schemas.microsoft.com/office/powerpoint/2010/main" val="5917184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F16FD-4A46-950B-DF9C-B11040D55CF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3C39ACB-4F7B-BD7A-9066-37CDEB34E27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A2BB838-B05D-E315-26A7-1A2EA5D4881A}"/>
              </a:ext>
            </a:extLst>
          </p:cNvPr>
          <p:cNvSpPr>
            <a:spLocks noGrp="1"/>
          </p:cNvSpPr>
          <p:nvPr>
            <p:ph type="dt" sz="half" idx="10"/>
          </p:nvPr>
        </p:nvSpPr>
        <p:spPr/>
        <p:txBody>
          <a:bodyPr/>
          <a:lstStyle/>
          <a:p>
            <a:fld id="{D1EB2F3B-F394-48FD-9DDD-7932E6EA9FFA}" type="datetimeFigureOut">
              <a:rPr lang="en-IN" smtClean="0"/>
              <a:t>23-10-2023</a:t>
            </a:fld>
            <a:endParaRPr lang="en-IN"/>
          </a:p>
        </p:txBody>
      </p:sp>
      <p:sp>
        <p:nvSpPr>
          <p:cNvPr id="5" name="Footer Placeholder 4">
            <a:extLst>
              <a:ext uri="{FF2B5EF4-FFF2-40B4-BE49-F238E27FC236}">
                <a16:creationId xmlns:a16="http://schemas.microsoft.com/office/drawing/2014/main" id="{2D24677E-DBEF-D126-ABA9-C8CE138537E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6A82FFB-60FE-7F14-988E-075BE8137DAA}"/>
              </a:ext>
            </a:extLst>
          </p:cNvPr>
          <p:cNvSpPr>
            <a:spLocks noGrp="1"/>
          </p:cNvSpPr>
          <p:nvPr>
            <p:ph type="sldNum" sz="quarter" idx="12"/>
          </p:nvPr>
        </p:nvSpPr>
        <p:spPr/>
        <p:txBody>
          <a:bodyPr/>
          <a:lstStyle/>
          <a:p>
            <a:fld id="{E8230878-76C6-418D-8133-62E085D43BFA}" type="slidenum">
              <a:rPr lang="en-IN" smtClean="0"/>
              <a:t>‹#›</a:t>
            </a:fld>
            <a:endParaRPr lang="en-IN"/>
          </a:p>
        </p:txBody>
      </p:sp>
    </p:spTree>
    <p:extLst>
      <p:ext uri="{BB962C8B-B14F-4D97-AF65-F5344CB8AC3E}">
        <p14:creationId xmlns:p14="http://schemas.microsoft.com/office/powerpoint/2010/main" val="2998436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BE5E2-1106-59AA-1B7F-ED5ECE59C8B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52188FB-572C-BE44-F941-641432A02A4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35710BB-AE03-B340-1DD8-AA3AC322035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54C06DC-2D22-EEA6-BD41-6134E61299BC}"/>
              </a:ext>
            </a:extLst>
          </p:cNvPr>
          <p:cNvSpPr>
            <a:spLocks noGrp="1"/>
          </p:cNvSpPr>
          <p:nvPr>
            <p:ph type="dt" sz="half" idx="10"/>
          </p:nvPr>
        </p:nvSpPr>
        <p:spPr/>
        <p:txBody>
          <a:bodyPr/>
          <a:lstStyle/>
          <a:p>
            <a:fld id="{D1EB2F3B-F394-48FD-9DDD-7932E6EA9FFA}" type="datetimeFigureOut">
              <a:rPr lang="en-IN" smtClean="0"/>
              <a:t>23-10-2023</a:t>
            </a:fld>
            <a:endParaRPr lang="en-IN"/>
          </a:p>
        </p:txBody>
      </p:sp>
      <p:sp>
        <p:nvSpPr>
          <p:cNvPr id="6" name="Footer Placeholder 5">
            <a:extLst>
              <a:ext uri="{FF2B5EF4-FFF2-40B4-BE49-F238E27FC236}">
                <a16:creationId xmlns:a16="http://schemas.microsoft.com/office/drawing/2014/main" id="{27A19E33-4F3E-DB93-61CF-7F79FC1D3E9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A02E2AD-464E-A8FC-2A73-2C340BAA9C9B}"/>
              </a:ext>
            </a:extLst>
          </p:cNvPr>
          <p:cNvSpPr>
            <a:spLocks noGrp="1"/>
          </p:cNvSpPr>
          <p:nvPr>
            <p:ph type="sldNum" sz="quarter" idx="12"/>
          </p:nvPr>
        </p:nvSpPr>
        <p:spPr/>
        <p:txBody>
          <a:bodyPr/>
          <a:lstStyle/>
          <a:p>
            <a:fld id="{E8230878-76C6-418D-8133-62E085D43BFA}" type="slidenum">
              <a:rPr lang="en-IN" smtClean="0"/>
              <a:t>‹#›</a:t>
            </a:fld>
            <a:endParaRPr lang="en-IN"/>
          </a:p>
        </p:txBody>
      </p:sp>
    </p:spTree>
    <p:extLst>
      <p:ext uri="{BB962C8B-B14F-4D97-AF65-F5344CB8AC3E}">
        <p14:creationId xmlns:p14="http://schemas.microsoft.com/office/powerpoint/2010/main" val="2262596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B7514-BD50-C657-2592-B1E6E2238B6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3DF9C2B-C440-C63E-E46B-E7F55E499E4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95B1B45-7465-D573-B340-86B6F80C86A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CD7C30A-9811-C6F8-B024-3B4FE9A38C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4402DE-176D-15A3-B1C7-046A86216E9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28A3221-4CC1-0A1B-1402-78B1BF48C37C}"/>
              </a:ext>
            </a:extLst>
          </p:cNvPr>
          <p:cNvSpPr>
            <a:spLocks noGrp="1"/>
          </p:cNvSpPr>
          <p:nvPr>
            <p:ph type="dt" sz="half" idx="10"/>
          </p:nvPr>
        </p:nvSpPr>
        <p:spPr/>
        <p:txBody>
          <a:bodyPr/>
          <a:lstStyle/>
          <a:p>
            <a:fld id="{D1EB2F3B-F394-48FD-9DDD-7932E6EA9FFA}" type="datetimeFigureOut">
              <a:rPr lang="en-IN" smtClean="0"/>
              <a:t>23-10-2023</a:t>
            </a:fld>
            <a:endParaRPr lang="en-IN"/>
          </a:p>
        </p:txBody>
      </p:sp>
      <p:sp>
        <p:nvSpPr>
          <p:cNvPr id="8" name="Footer Placeholder 7">
            <a:extLst>
              <a:ext uri="{FF2B5EF4-FFF2-40B4-BE49-F238E27FC236}">
                <a16:creationId xmlns:a16="http://schemas.microsoft.com/office/drawing/2014/main" id="{4982211E-25F4-9B14-3E49-8DEA10A6B85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81271CF-A90F-AEE7-C1EB-7149944D0B52}"/>
              </a:ext>
            </a:extLst>
          </p:cNvPr>
          <p:cNvSpPr>
            <a:spLocks noGrp="1"/>
          </p:cNvSpPr>
          <p:nvPr>
            <p:ph type="sldNum" sz="quarter" idx="12"/>
          </p:nvPr>
        </p:nvSpPr>
        <p:spPr/>
        <p:txBody>
          <a:bodyPr/>
          <a:lstStyle/>
          <a:p>
            <a:fld id="{E8230878-76C6-418D-8133-62E085D43BFA}" type="slidenum">
              <a:rPr lang="en-IN" smtClean="0"/>
              <a:t>‹#›</a:t>
            </a:fld>
            <a:endParaRPr lang="en-IN"/>
          </a:p>
        </p:txBody>
      </p:sp>
    </p:spTree>
    <p:extLst>
      <p:ext uri="{BB962C8B-B14F-4D97-AF65-F5344CB8AC3E}">
        <p14:creationId xmlns:p14="http://schemas.microsoft.com/office/powerpoint/2010/main" val="1006305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406D9-EDC2-6946-66AC-370D9FF7759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5BE93A3-82AA-CFB0-4F1D-92A9DE504CEC}"/>
              </a:ext>
            </a:extLst>
          </p:cNvPr>
          <p:cNvSpPr>
            <a:spLocks noGrp="1"/>
          </p:cNvSpPr>
          <p:nvPr>
            <p:ph type="dt" sz="half" idx="10"/>
          </p:nvPr>
        </p:nvSpPr>
        <p:spPr/>
        <p:txBody>
          <a:bodyPr/>
          <a:lstStyle/>
          <a:p>
            <a:fld id="{D1EB2F3B-F394-48FD-9DDD-7932E6EA9FFA}" type="datetimeFigureOut">
              <a:rPr lang="en-IN" smtClean="0"/>
              <a:t>23-10-2023</a:t>
            </a:fld>
            <a:endParaRPr lang="en-IN"/>
          </a:p>
        </p:txBody>
      </p:sp>
      <p:sp>
        <p:nvSpPr>
          <p:cNvPr id="4" name="Footer Placeholder 3">
            <a:extLst>
              <a:ext uri="{FF2B5EF4-FFF2-40B4-BE49-F238E27FC236}">
                <a16:creationId xmlns:a16="http://schemas.microsoft.com/office/drawing/2014/main" id="{92FD54FE-C38F-E4B8-6302-82606701CCE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5D91A1C-4062-19F0-911A-088231B4841C}"/>
              </a:ext>
            </a:extLst>
          </p:cNvPr>
          <p:cNvSpPr>
            <a:spLocks noGrp="1"/>
          </p:cNvSpPr>
          <p:nvPr>
            <p:ph type="sldNum" sz="quarter" idx="12"/>
          </p:nvPr>
        </p:nvSpPr>
        <p:spPr/>
        <p:txBody>
          <a:bodyPr/>
          <a:lstStyle/>
          <a:p>
            <a:fld id="{E8230878-76C6-418D-8133-62E085D43BFA}" type="slidenum">
              <a:rPr lang="en-IN" smtClean="0"/>
              <a:t>‹#›</a:t>
            </a:fld>
            <a:endParaRPr lang="en-IN"/>
          </a:p>
        </p:txBody>
      </p:sp>
    </p:spTree>
    <p:extLst>
      <p:ext uri="{BB962C8B-B14F-4D97-AF65-F5344CB8AC3E}">
        <p14:creationId xmlns:p14="http://schemas.microsoft.com/office/powerpoint/2010/main" val="1855936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CC7F1D-EC08-5BEC-CD3F-B4EB91955C3D}"/>
              </a:ext>
            </a:extLst>
          </p:cNvPr>
          <p:cNvSpPr>
            <a:spLocks noGrp="1"/>
          </p:cNvSpPr>
          <p:nvPr>
            <p:ph type="dt" sz="half" idx="10"/>
          </p:nvPr>
        </p:nvSpPr>
        <p:spPr/>
        <p:txBody>
          <a:bodyPr/>
          <a:lstStyle/>
          <a:p>
            <a:fld id="{D1EB2F3B-F394-48FD-9DDD-7932E6EA9FFA}" type="datetimeFigureOut">
              <a:rPr lang="en-IN" smtClean="0"/>
              <a:t>23-10-2023</a:t>
            </a:fld>
            <a:endParaRPr lang="en-IN"/>
          </a:p>
        </p:txBody>
      </p:sp>
      <p:sp>
        <p:nvSpPr>
          <p:cNvPr id="3" name="Footer Placeholder 2">
            <a:extLst>
              <a:ext uri="{FF2B5EF4-FFF2-40B4-BE49-F238E27FC236}">
                <a16:creationId xmlns:a16="http://schemas.microsoft.com/office/drawing/2014/main" id="{9CD397C0-57AC-3917-71A1-AA5228E2E9C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DBEC7EE-3AC8-99AB-5472-B4845696CE2E}"/>
              </a:ext>
            </a:extLst>
          </p:cNvPr>
          <p:cNvSpPr>
            <a:spLocks noGrp="1"/>
          </p:cNvSpPr>
          <p:nvPr>
            <p:ph type="sldNum" sz="quarter" idx="12"/>
          </p:nvPr>
        </p:nvSpPr>
        <p:spPr/>
        <p:txBody>
          <a:bodyPr/>
          <a:lstStyle/>
          <a:p>
            <a:fld id="{E8230878-76C6-418D-8133-62E085D43BFA}" type="slidenum">
              <a:rPr lang="en-IN" smtClean="0"/>
              <a:t>‹#›</a:t>
            </a:fld>
            <a:endParaRPr lang="en-IN"/>
          </a:p>
        </p:txBody>
      </p:sp>
    </p:spTree>
    <p:extLst>
      <p:ext uri="{BB962C8B-B14F-4D97-AF65-F5344CB8AC3E}">
        <p14:creationId xmlns:p14="http://schemas.microsoft.com/office/powerpoint/2010/main" val="15512169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E4520-86B7-33DF-CC00-FD3D0D3644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243FE07-AD0D-546B-A23F-C7ADCAAE8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41001A6-611D-A495-A849-2CB7F2C16B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82A187-8CFA-D687-528E-005E701181D4}"/>
              </a:ext>
            </a:extLst>
          </p:cNvPr>
          <p:cNvSpPr>
            <a:spLocks noGrp="1"/>
          </p:cNvSpPr>
          <p:nvPr>
            <p:ph type="dt" sz="half" idx="10"/>
          </p:nvPr>
        </p:nvSpPr>
        <p:spPr/>
        <p:txBody>
          <a:bodyPr/>
          <a:lstStyle/>
          <a:p>
            <a:fld id="{D1EB2F3B-F394-48FD-9DDD-7932E6EA9FFA}" type="datetimeFigureOut">
              <a:rPr lang="en-IN" smtClean="0"/>
              <a:t>23-10-2023</a:t>
            </a:fld>
            <a:endParaRPr lang="en-IN"/>
          </a:p>
        </p:txBody>
      </p:sp>
      <p:sp>
        <p:nvSpPr>
          <p:cNvPr id="6" name="Footer Placeholder 5">
            <a:extLst>
              <a:ext uri="{FF2B5EF4-FFF2-40B4-BE49-F238E27FC236}">
                <a16:creationId xmlns:a16="http://schemas.microsoft.com/office/drawing/2014/main" id="{7F78DF20-9423-EAAA-6CB1-43B4923FF45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6F2BC11-10AE-0688-64FF-2205AEFE6D3C}"/>
              </a:ext>
            </a:extLst>
          </p:cNvPr>
          <p:cNvSpPr>
            <a:spLocks noGrp="1"/>
          </p:cNvSpPr>
          <p:nvPr>
            <p:ph type="sldNum" sz="quarter" idx="12"/>
          </p:nvPr>
        </p:nvSpPr>
        <p:spPr/>
        <p:txBody>
          <a:bodyPr/>
          <a:lstStyle/>
          <a:p>
            <a:fld id="{E8230878-76C6-418D-8133-62E085D43BFA}" type="slidenum">
              <a:rPr lang="en-IN" smtClean="0"/>
              <a:t>‹#›</a:t>
            </a:fld>
            <a:endParaRPr lang="en-IN"/>
          </a:p>
        </p:txBody>
      </p:sp>
    </p:spTree>
    <p:extLst>
      <p:ext uri="{BB962C8B-B14F-4D97-AF65-F5344CB8AC3E}">
        <p14:creationId xmlns:p14="http://schemas.microsoft.com/office/powerpoint/2010/main" val="36066435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921A8-FC3D-BA71-2754-0DD2F5AAF3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7CFED84-B2E4-051B-2A1D-D64010A9DC2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1E63E21-25DE-CE12-4813-A15B40BD15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5AD91E-3DD5-7D80-26A8-8391FEA2AE49}"/>
              </a:ext>
            </a:extLst>
          </p:cNvPr>
          <p:cNvSpPr>
            <a:spLocks noGrp="1"/>
          </p:cNvSpPr>
          <p:nvPr>
            <p:ph type="dt" sz="half" idx="10"/>
          </p:nvPr>
        </p:nvSpPr>
        <p:spPr/>
        <p:txBody>
          <a:bodyPr/>
          <a:lstStyle/>
          <a:p>
            <a:fld id="{D1EB2F3B-F394-48FD-9DDD-7932E6EA9FFA}" type="datetimeFigureOut">
              <a:rPr lang="en-IN" smtClean="0"/>
              <a:t>23-10-2023</a:t>
            </a:fld>
            <a:endParaRPr lang="en-IN"/>
          </a:p>
        </p:txBody>
      </p:sp>
      <p:sp>
        <p:nvSpPr>
          <p:cNvPr id="6" name="Footer Placeholder 5">
            <a:extLst>
              <a:ext uri="{FF2B5EF4-FFF2-40B4-BE49-F238E27FC236}">
                <a16:creationId xmlns:a16="http://schemas.microsoft.com/office/drawing/2014/main" id="{12C41C5A-3064-3871-086B-9CFD29BF967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E78986D-5D7F-9B32-C5F1-FF9A98EE433C}"/>
              </a:ext>
            </a:extLst>
          </p:cNvPr>
          <p:cNvSpPr>
            <a:spLocks noGrp="1"/>
          </p:cNvSpPr>
          <p:nvPr>
            <p:ph type="sldNum" sz="quarter" idx="12"/>
          </p:nvPr>
        </p:nvSpPr>
        <p:spPr/>
        <p:txBody>
          <a:bodyPr/>
          <a:lstStyle/>
          <a:p>
            <a:fld id="{E8230878-76C6-418D-8133-62E085D43BFA}" type="slidenum">
              <a:rPr lang="en-IN" smtClean="0"/>
              <a:t>‹#›</a:t>
            </a:fld>
            <a:endParaRPr lang="en-IN"/>
          </a:p>
        </p:txBody>
      </p:sp>
    </p:spTree>
    <p:extLst>
      <p:ext uri="{BB962C8B-B14F-4D97-AF65-F5344CB8AC3E}">
        <p14:creationId xmlns:p14="http://schemas.microsoft.com/office/powerpoint/2010/main" val="436630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D00BDA-2CDB-AA84-3377-CBC7C1DA163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7939045-3F27-162E-69A4-7D7ABD6EFD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269BC58-CFE7-8834-CFFE-16CE4B96609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EB2F3B-F394-48FD-9DDD-7932E6EA9FFA}" type="datetimeFigureOut">
              <a:rPr lang="en-IN" smtClean="0"/>
              <a:t>23-10-2023</a:t>
            </a:fld>
            <a:endParaRPr lang="en-IN"/>
          </a:p>
        </p:txBody>
      </p:sp>
      <p:sp>
        <p:nvSpPr>
          <p:cNvPr id="5" name="Footer Placeholder 4">
            <a:extLst>
              <a:ext uri="{FF2B5EF4-FFF2-40B4-BE49-F238E27FC236}">
                <a16:creationId xmlns:a16="http://schemas.microsoft.com/office/drawing/2014/main" id="{3E39AF33-36BC-6FD7-7392-8D23D581F9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0ED61FB-E904-0FE7-0235-30663FC842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230878-76C6-418D-8133-62E085D43BFA}" type="slidenum">
              <a:rPr lang="en-IN" smtClean="0"/>
              <a:t>‹#›</a:t>
            </a:fld>
            <a:endParaRPr lang="en-IN"/>
          </a:p>
        </p:txBody>
      </p:sp>
    </p:spTree>
    <p:extLst>
      <p:ext uri="{BB962C8B-B14F-4D97-AF65-F5344CB8AC3E}">
        <p14:creationId xmlns:p14="http://schemas.microsoft.com/office/powerpoint/2010/main" val="36492596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3C37E9C7-6B3B-3F0F-6865-CD62D3C5BDA2}"/>
              </a:ext>
            </a:extLst>
          </p:cNvPr>
          <p:cNvSpPr>
            <a:spLocks noGrp="1"/>
          </p:cNvSpPr>
          <p:nvPr>
            <p:ph type="subTitle" idx="1"/>
          </p:nvPr>
        </p:nvSpPr>
        <p:spPr>
          <a:xfrm>
            <a:off x="1524000" y="2879024"/>
            <a:ext cx="9144000" cy="1655762"/>
          </a:xfrm>
        </p:spPr>
        <p:txBody>
          <a:bodyPr>
            <a:normAutofit/>
          </a:bodyPr>
          <a:lstStyle/>
          <a:p>
            <a:r>
              <a:rPr lang="en-IN" sz="4000" b="1" dirty="0"/>
              <a:t>Identification of genes expressed differentially during fasting </a:t>
            </a:r>
          </a:p>
        </p:txBody>
      </p:sp>
      <p:sp>
        <p:nvSpPr>
          <p:cNvPr id="4" name="TextBox 3">
            <a:extLst>
              <a:ext uri="{FF2B5EF4-FFF2-40B4-BE49-F238E27FC236}">
                <a16:creationId xmlns:a16="http://schemas.microsoft.com/office/drawing/2014/main" id="{A90B2167-C446-C819-0D23-2FBEA3D233B6}"/>
              </a:ext>
            </a:extLst>
          </p:cNvPr>
          <p:cNvSpPr txBox="1"/>
          <p:nvPr/>
        </p:nvSpPr>
        <p:spPr>
          <a:xfrm>
            <a:off x="8545032" y="6071191"/>
            <a:ext cx="3646968" cy="646331"/>
          </a:xfrm>
          <a:prstGeom prst="rect">
            <a:avLst/>
          </a:prstGeom>
          <a:noFill/>
        </p:spPr>
        <p:txBody>
          <a:bodyPr wrap="square" rtlCol="0">
            <a:spAutoFit/>
          </a:bodyPr>
          <a:lstStyle/>
          <a:p>
            <a:r>
              <a:rPr lang="en-IN" b="1" dirty="0"/>
              <a:t>Abdul Hamid Siddiqui</a:t>
            </a:r>
          </a:p>
          <a:p>
            <a:r>
              <a:rPr lang="en-IN" b="1" dirty="0"/>
              <a:t>Nutrition and Health Sciences</a:t>
            </a:r>
          </a:p>
        </p:txBody>
      </p:sp>
    </p:spTree>
    <p:extLst>
      <p:ext uri="{BB962C8B-B14F-4D97-AF65-F5344CB8AC3E}">
        <p14:creationId xmlns:p14="http://schemas.microsoft.com/office/powerpoint/2010/main" val="12584825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761F517E-5C88-2B6A-9E7F-9109FA373A8C}"/>
              </a:ext>
            </a:extLst>
          </p:cNvPr>
          <p:cNvPicPr>
            <a:picLocks noChangeAspect="1" noChangeArrowheads="1"/>
          </p:cNvPicPr>
          <p:nvPr/>
        </p:nvPicPr>
        <p:blipFill>
          <a:blip r:embed="rId2">
            <a:alphaModFix amt="35000"/>
            <a:extLst>
              <a:ext uri="{28A0092B-C50C-407E-A947-70E740481C1C}">
                <a14:useLocalDpi xmlns:a14="http://schemas.microsoft.com/office/drawing/2010/main" val="0"/>
              </a:ext>
            </a:extLst>
          </a:blip>
          <a:srcRect/>
          <a:stretch>
            <a:fillRect/>
          </a:stretch>
        </p:blipFill>
        <p:spPr bwMode="auto">
          <a:xfrm>
            <a:off x="36354" y="-20572"/>
            <a:ext cx="12155645" cy="687857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B8019FA-83C9-EF63-D95D-16E6563E4A44}"/>
              </a:ext>
            </a:extLst>
          </p:cNvPr>
          <p:cNvSpPr>
            <a:spLocks noGrp="1"/>
          </p:cNvSpPr>
          <p:nvPr>
            <p:ph type="title"/>
          </p:nvPr>
        </p:nvSpPr>
        <p:spPr/>
        <p:txBody>
          <a:bodyPr/>
          <a:lstStyle/>
          <a:p>
            <a:r>
              <a:rPr lang="en-IN" sz="4800" b="1" dirty="0"/>
              <a:t>Feeling Of Hunger And Satiety</a:t>
            </a:r>
          </a:p>
        </p:txBody>
      </p:sp>
      <p:pic>
        <p:nvPicPr>
          <p:cNvPr id="7" name="Picture 6">
            <a:extLst>
              <a:ext uri="{FF2B5EF4-FFF2-40B4-BE49-F238E27FC236}">
                <a16:creationId xmlns:a16="http://schemas.microsoft.com/office/drawing/2014/main" id="{834AFF72-E9D4-6A64-A0C4-4F7778CC2A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7552" y="1484498"/>
            <a:ext cx="1459024" cy="1459024"/>
          </a:xfrm>
          <a:prstGeom prst="rect">
            <a:avLst/>
          </a:prstGeom>
        </p:spPr>
      </p:pic>
      <p:pic>
        <p:nvPicPr>
          <p:cNvPr id="11" name="Content Placeholder 10">
            <a:extLst>
              <a:ext uri="{FF2B5EF4-FFF2-40B4-BE49-F238E27FC236}">
                <a16:creationId xmlns:a16="http://schemas.microsoft.com/office/drawing/2014/main" id="{7302CDCB-FD86-346A-EB59-52A1A97E6C19}"/>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0068734" y="1539224"/>
            <a:ext cx="1459025" cy="1459025"/>
          </a:xfrm>
        </p:spPr>
      </p:pic>
      <p:pic>
        <p:nvPicPr>
          <p:cNvPr id="15" name="Picture 14">
            <a:extLst>
              <a:ext uri="{FF2B5EF4-FFF2-40B4-BE49-F238E27FC236}">
                <a16:creationId xmlns:a16="http://schemas.microsoft.com/office/drawing/2014/main" id="{FCA0B002-0A7C-9E87-5185-5D9B05A9887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14818" y="3859751"/>
            <a:ext cx="1556356" cy="1556356"/>
          </a:xfrm>
          <a:prstGeom prst="rect">
            <a:avLst/>
          </a:prstGeom>
        </p:spPr>
      </p:pic>
      <p:sp>
        <p:nvSpPr>
          <p:cNvPr id="16" name="TextBox 15">
            <a:extLst>
              <a:ext uri="{FF2B5EF4-FFF2-40B4-BE49-F238E27FC236}">
                <a16:creationId xmlns:a16="http://schemas.microsoft.com/office/drawing/2014/main" id="{77E873C4-F871-950A-76BF-A9CA623AC127}"/>
              </a:ext>
            </a:extLst>
          </p:cNvPr>
          <p:cNvSpPr txBox="1"/>
          <p:nvPr/>
        </p:nvSpPr>
        <p:spPr>
          <a:xfrm>
            <a:off x="838200" y="1859207"/>
            <a:ext cx="6411433" cy="1323439"/>
          </a:xfrm>
          <a:prstGeom prst="rect">
            <a:avLst/>
          </a:prstGeom>
          <a:noFill/>
        </p:spPr>
        <p:txBody>
          <a:bodyPr wrap="square" rtlCol="0">
            <a:spAutoFit/>
          </a:bodyPr>
          <a:lstStyle/>
          <a:p>
            <a:pPr marL="285750" indent="-285750">
              <a:buFont typeface="Arial" panose="020B0604020202020204" pitchFamily="34" charset="0"/>
              <a:buChar char="•"/>
            </a:pPr>
            <a:r>
              <a:rPr lang="en-IN" sz="2000" b="1" dirty="0"/>
              <a:t>The sensation of hunger after a period of fasting and of satiety after eating is crucial to </a:t>
            </a:r>
            <a:r>
              <a:rPr lang="en-IN" sz="2000" b="1" dirty="0" err="1"/>
              <a:t>behavioral</a:t>
            </a:r>
            <a:r>
              <a:rPr lang="en-IN" sz="2000" b="1" dirty="0"/>
              <a:t> regulation of food intake </a:t>
            </a:r>
          </a:p>
          <a:p>
            <a:endParaRPr lang="en-IN" sz="2000" b="1" dirty="0"/>
          </a:p>
        </p:txBody>
      </p:sp>
      <p:sp>
        <p:nvSpPr>
          <p:cNvPr id="17" name="TextBox 16">
            <a:extLst>
              <a:ext uri="{FF2B5EF4-FFF2-40B4-BE49-F238E27FC236}">
                <a16:creationId xmlns:a16="http://schemas.microsoft.com/office/drawing/2014/main" id="{9E90D3F8-534D-2AC3-3644-F6D23099104D}"/>
              </a:ext>
            </a:extLst>
          </p:cNvPr>
          <p:cNvSpPr txBox="1"/>
          <p:nvPr/>
        </p:nvSpPr>
        <p:spPr>
          <a:xfrm>
            <a:off x="838200" y="2782537"/>
            <a:ext cx="6411432" cy="707886"/>
          </a:xfrm>
          <a:prstGeom prst="rect">
            <a:avLst/>
          </a:prstGeom>
          <a:noFill/>
        </p:spPr>
        <p:txBody>
          <a:bodyPr wrap="square" rtlCol="0">
            <a:spAutoFit/>
          </a:bodyPr>
          <a:lstStyle/>
          <a:p>
            <a:pPr marL="285750" indent="-285750">
              <a:buFont typeface="Arial" panose="020B0604020202020204" pitchFamily="34" charset="0"/>
              <a:buChar char="•"/>
            </a:pPr>
            <a:r>
              <a:rPr lang="en-IN" sz="2000" b="1" dirty="0"/>
              <a:t>The biological mechanisms regulating these sensations are incompletely understood</a:t>
            </a:r>
          </a:p>
        </p:txBody>
      </p:sp>
      <p:sp>
        <p:nvSpPr>
          <p:cNvPr id="18" name="TextBox 17">
            <a:extLst>
              <a:ext uri="{FF2B5EF4-FFF2-40B4-BE49-F238E27FC236}">
                <a16:creationId xmlns:a16="http://schemas.microsoft.com/office/drawing/2014/main" id="{31647656-047A-64FB-24AF-B54C9126DB45}"/>
              </a:ext>
            </a:extLst>
          </p:cNvPr>
          <p:cNvSpPr txBox="1"/>
          <p:nvPr/>
        </p:nvSpPr>
        <p:spPr>
          <a:xfrm>
            <a:off x="838200" y="3902148"/>
            <a:ext cx="6655981" cy="2246769"/>
          </a:xfrm>
          <a:prstGeom prst="rect">
            <a:avLst/>
          </a:prstGeom>
          <a:noFill/>
        </p:spPr>
        <p:txBody>
          <a:bodyPr wrap="square" rtlCol="0">
            <a:spAutoFit/>
          </a:bodyPr>
          <a:lstStyle/>
          <a:p>
            <a:pPr marL="285750" indent="-285750">
              <a:buFont typeface="Arial" panose="020B0604020202020204" pitchFamily="34" charset="0"/>
              <a:buChar char="•"/>
            </a:pPr>
            <a:r>
              <a:rPr lang="en-IN" sz="2000" b="1" dirty="0"/>
              <a:t>Several studies on human subjects have shown that food is significantly more pleasant when they have fasted than under normal eating conditions.</a:t>
            </a:r>
          </a:p>
          <a:p>
            <a:endParaRPr lang="en-IN" sz="2000" b="1" dirty="0"/>
          </a:p>
          <a:p>
            <a:pPr marL="285750" indent="-285750">
              <a:buFont typeface="Arial" panose="020B0604020202020204" pitchFamily="34" charset="0"/>
              <a:buChar char="•"/>
            </a:pPr>
            <a:r>
              <a:rPr lang="en-IN" sz="2000" b="1" dirty="0"/>
              <a:t>Also, other studies on rodents  demonstrated that rodents showed a significant increase in olfactory sensation after fasting </a:t>
            </a:r>
          </a:p>
        </p:txBody>
      </p:sp>
    </p:spTree>
    <p:extLst>
      <p:ext uri="{BB962C8B-B14F-4D97-AF65-F5344CB8AC3E}">
        <p14:creationId xmlns:p14="http://schemas.microsoft.com/office/powerpoint/2010/main" val="2105054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677AB-9C1A-0CB8-0F9A-3D4BE87ACB91}"/>
              </a:ext>
            </a:extLst>
          </p:cNvPr>
          <p:cNvSpPr>
            <a:spLocks noGrp="1"/>
          </p:cNvSpPr>
          <p:nvPr>
            <p:ph type="title"/>
          </p:nvPr>
        </p:nvSpPr>
        <p:spPr>
          <a:xfrm>
            <a:off x="838200" y="365125"/>
            <a:ext cx="11353800" cy="1325563"/>
          </a:xfrm>
        </p:spPr>
        <p:txBody>
          <a:bodyPr/>
          <a:lstStyle/>
          <a:p>
            <a:r>
              <a:rPr lang="en-IN" b="1" dirty="0"/>
              <a:t>Gustatory system and Digestive System</a:t>
            </a:r>
          </a:p>
        </p:txBody>
      </p:sp>
      <p:sp>
        <p:nvSpPr>
          <p:cNvPr id="4" name="Content Placeholder 3">
            <a:extLst>
              <a:ext uri="{FF2B5EF4-FFF2-40B4-BE49-F238E27FC236}">
                <a16:creationId xmlns:a16="http://schemas.microsoft.com/office/drawing/2014/main" id="{B543867C-7A57-85EC-1651-6F5E7D521F1D}"/>
              </a:ext>
            </a:extLst>
          </p:cNvPr>
          <p:cNvSpPr>
            <a:spLocks noGrp="1"/>
          </p:cNvSpPr>
          <p:nvPr>
            <p:ph idx="1"/>
          </p:nvPr>
        </p:nvSpPr>
        <p:spPr>
          <a:xfrm>
            <a:off x="722931" y="1386625"/>
            <a:ext cx="10515600" cy="4351338"/>
          </a:xfrm>
        </p:spPr>
        <p:txBody>
          <a:bodyPr>
            <a:normAutofit/>
          </a:bodyPr>
          <a:lstStyle/>
          <a:p>
            <a:pPr algn="l"/>
            <a:endParaRPr lang="en-IN" sz="1600" b="1" i="0" u="none" strike="noStrike" baseline="0" dirty="0">
              <a:solidFill>
                <a:srgbClr val="000000"/>
              </a:solidFill>
            </a:endParaRPr>
          </a:p>
          <a:p>
            <a:r>
              <a:rPr lang="en-US" sz="1600" b="1" i="0" u="none" strike="noStrike" baseline="0" dirty="0">
                <a:solidFill>
                  <a:srgbClr val="000000"/>
                </a:solidFill>
              </a:rPr>
              <a:t> The gustatory system and digestive system function in a synchronized manner and can influenced by each other during different phases of digestion.</a:t>
            </a:r>
          </a:p>
          <a:p>
            <a:pPr marL="0" indent="0">
              <a:buNone/>
            </a:pPr>
            <a:r>
              <a:rPr lang="en-US" sz="1600" b="1" dirty="0"/>
              <a:t> </a:t>
            </a:r>
            <a:endParaRPr lang="en-IN" sz="1600" b="1" dirty="0"/>
          </a:p>
        </p:txBody>
      </p:sp>
      <p:pic>
        <p:nvPicPr>
          <p:cNvPr id="5" name="Picture 2" descr="Fig. 1">
            <a:extLst>
              <a:ext uri="{FF2B5EF4-FFF2-40B4-BE49-F238E27FC236}">
                <a16:creationId xmlns:a16="http://schemas.microsoft.com/office/drawing/2014/main" id="{EF082AA8-9B1D-6B49-4A0D-C7C956700F4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1718"/>
          <a:stretch/>
        </p:blipFill>
        <p:spPr bwMode="auto">
          <a:xfrm>
            <a:off x="7427211" y="3016133"/>
            <a:ext cx="3651913" cy="3743330"/>
          </a:xfrm>
          <a:prstGeom prst="rect">
            <a:avLst/>
          </a:prstGeom>
          <a:noFill/>
          <a:extLst>
            <a:ext uri="{909E8E84-426E-40DD-AFC4-6F175D3DCCD1}">
              <a14:hiddenFill xmlns:a14="http://schemas.microsoft.com/office/drawing/2010/main">
                <a:solidFill>
                  <a:srgbClr val="FFFFFF"/>
                </a:solidFill>
              </a14:hiddenFill>
            </a:ext>
          </a:extLst>
        </p:spPr>
      </p:pic>
      <p:sp>
        <p:nvSpPr>
          <p:cNvPr id="6" name="Arrow: Curved Right 5">
            <a:extLst>
              <a:ext uri="{FF2B5EF4-FFF2-40B4-BE49-F238E27FC236}">
                <a16:creationId xmlns:a16="http://schemas.microsoft.com/office/drawing/2014/main" id="{6F087923-A578-876D-C322-7574EE75CA3E}"/>
              </a:ext>
            </a:extLst>
          </p:cNvPr>
          <p:cNvSpPr/>
          <p:nvPr/>
        </p:nvSpPr>
        <p:spPr>
          <a:xfrm rot="5203821">
            <a:off x="9981659" y="2324512"/>
            <a:ext cx="304238" cy="1144365"/>
          </a:xfrm>
          <a:prstGeom prst="curved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7" name="Arrow: Curved Right 6">
            <a:extLst>
              <a:ext uri="{FF2B5EF4-FFF2-40B4-BE49-F238E27FC236}">
                <a16:creationId xmlns:a16="http://schemas.microsoft.com/office/drawing/2014/main" id="{AFDBE41A-81A5-422A-6A90-9B0AB9203C22}"/>
              </a:ext>
            </a:extLst>
          </p:cNvPr>
          <p:cNvSpPr/>
          <p:nvPr/>
        </p:nvSpPr>
        <p:spPr>
          <a:xfrm rot="20196370" flipH="1">
            <a:off x="10542123" y="3935519"/>
            <a:ext cx="614555" cy="1760316"/>
          </a:xfrm>
          <a:prstGeom prst="curvedRightArrow">
            <a:avLst>
              <a:gd name="adj1" fmla="val 25000"/>
              <a:gd name="adj2" fmla="val 31888"/>
              <a:gd name="adj3" fmla="val 36536"/>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pic>
        <p:nvPicPr>
          <p:cNvPr id="2054" name="Picture 6" descr="Anatomy Stikers pack, spine, heart, stomack, Heartbeat Hypertension Anatomy Stikers pack, spine, heart, stomack, Heartbeat Hypertension. Medical illustration set Abstract stock vector">
            <a:extLst>
              <a:ext uri="{FF2B5EF4-FFF2-40B4-BE49-F238E27FC236}">
                <a16:creationId xmlns:a16="http://schemas.microsoft.com/office/drawing/2014/main" id="{194D2E25-9293-4E15-6304-A4A03239B1E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6634" t="2475" r="31036" b="38852"/>
          <a:stretch/>
        </p:blipFill>
        <p:spPr bwMode="auto">
          <a:xfrm>
            <a:off x="5563819" y="4428388"/>
            <a:ext cx="1253159" cy="2274206"/>
          </a:xfrm>
          <a:prstGeom prst="rect">
            <a:avLst/>
          </a:prstGeom>
          <a:noFill/>
          <a:extLst>
            <a:ext uri="{909E8E84-426E-40DD-AFC4-6F175D3DCCD1}">
              <a14:hiddenFill xmlns:a14="http://schemas.microsoft.com/office/drawing/2010/main">
                <a:solidFill>
                  <a:srgbClr val="FFFFFF"/>
                </a:solidFill>
              </a14:hiddenFill>
            </a:ext>
          </a:extLst>
        </p:spPr>
      </p:pic>
      <p:sp>
        <p:nvSpPr>
          <p:cNvPr id="8" name="Arrow: Curved Right 7">
            <a:extLst>
              <a:ext uri="{FF2B5EF4-FFF2-40B4-BE49-F238E27FC236}">
                <a16:creationId xmlns:a16="http://schemas.microsoft.com/office/drawing/2014/main" id="{2D43E507-3932-5444-5875-77215E8F66A2}"/>
              </a:ext>
            </a:extLst>
          </p:cNvPr>
          <p:cNvSpPr/>
          <p:nvPr/>
        </p:nvSpPr>
        <p:spPr>
          <a:xfrm rot="5400000">
            <a:off x="4158260" y="2505514"/>
            <a:ext cx="794525" cy="3102896"/>
          </a:xfrm>
          <a:prstGeom prst="curvedRightArrow">
            <a:avLst>
              <a:gd name="adj1" fmla="val 25000"/>
              <a:gd name="adj2" fmla="val 31888"/>
              <a:gd name="adj3" fmla="val 36536"/>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10" name="TextBox 9">
            <a:extLst>
              <a:ext uri="{FF2B5EF4-FFF2-40B4-BE49-F238E27FC236}">
                <a16:creationId xmlns:a16="http://schemas.microsoft.com/office/drawing/2014/main" id="{96DAD9F6-EC53-3BBA-1462-7C077022C3D2}"/>
              </a:ext>
            </a:extLst>
          </p:cNvPr>
          <p:cNvSpPr txBox="1"/>
          <p:nvPr/>
        </p:nvSpPr>
        <p:spPr>
          <a:xfrm>
            <a:off x="679026" y="2692499"/>
            <a:ext cx="5416974" cy="584775"/>
          </a:xfrm>
          <a:prstGeom prst="rect">
            <a:avLst/>
          </a:prstGeom>
          <a:noFill/>
        </p:spPr>
        <p:txBody>
          <a:bodyPr wrap="square" rtlCol="0">
            <a:spAutoFit/>
          </a:bodyPr>
          <a:lstStyle/>
          <a:p>
            <a:pPr marL="285750" indent="-285750" algn="just">
              <a:buFont typeface="Arial" panose="020B0604020202020204" pitchFamily="34" charset="0"/>
              <a:buChar char="•"/>
            </a:pPr>
            <a:r>
              <a:rPr lang="en-US" sz="1600" b="1" dirty="0"/>
              <a:t>Taste receptor cells express receptors for various peptides and hormones secreted during later digestion phases. </a:t>
            </a:r>
            <a:endParaRPr lang="en-IN" sz="1600" dirty="0"/>
          </a:p>
        </p:txBody>
      </p:sp>
      <p:pic>
        <p:nvPicPr>
          <p:cNvPr id="2056" name="Picture 8" descr="The receptor for SARS-CoV-2 angiotensin converting enzyme 2 (ACE2) is on Type II taste bud cells in taste papillae of the tongue. Panel A shows the distribution of taste buds and chemosensory cells in the oropharyngeal cavity and how inhaled virus may infect the tongue and oropharyngeal areas. Branches of three cranial nerves (CN VII, IX and X) are involved in relaying taste information to the central nervous system. Taste is first discriminated in taste receptor cells (TRCs) within taste buds located in circumvallate (CVP), foliate (FLP) and fungiform papillae (FP) in the tongue. Three defined TRCs relay five prototypic tastes. Stem cells immediately surrounding the taste bud receive signals from taste cells prompting differentiation into a replacement TRC. Circles on tongue, uvula, epiglottis and oropharyngeal areas represent taste buds and chemosensory cells.">
            <a:extLst>
              <a:ext uri="{FF2B5EF4-FFF2-40B4-BE49-F238E27FC236}">
                <a16:creationId xmlns:a16="http://schemas.microsoft.com/office/drawing/2014/main" id="{7F9B0591-3E68-5B7C-9DAE-8031C31EC82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9593" b="24163"/>
          <a:stretch/>
        </p:blipFill>
        <p:spPr bwMode="auto">
          <a:xfrm>
            <a:off x="2389635" y="4470641"/>
            <a:ext cx="1825329" cy="2189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307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05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0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6" grpId="0" animBg="1"/>
      <p:bldP spid="7" grpId="0" animBg="1"/>
      <p:bldP spid="8" grpId="0" animBg="1"/>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6EE18-7016-65F9-535C-929F40C8A53E}"/>
              </a:ext>
            </a:extLst>
          </p:cNvPr>
          <p:cNvSpPr>
            <a:spLocks noGrp="1"/>
          </p:cNvSpPr>
          <p:nvPr>
            <p:ph type="title"/>
          </p:nvPr>
        </p:nvSpPr>
        <p:spPr/>
        <p:txBody>
          <a:bodyPr/>
          <a:lstStyle/>
          <a:p>
            <a:r>
              <a:rPr lang="en-IN" b="1" dirty="0"/>
              <a:t>Experimental Design </a:t>
            </a:r>
          </a:p>
        </p:txBody>
      </p:sp>
      <p:pic>
        <p:nvPicPr>
          <p:cNvPr id="7" name="Picture 6">
            <a:extLst>
              <a:ext uri="{FF2B5EF4-FFF2-40B4-BE49-F238E27FC236}">
                <a16:creationId xmlns:a16="http://schemas.microsoft.com/office/drawing/2014/main" id="{19619127-72B9-4779-A439-C88B1BB26B68}"/>
              </a:ext>
            </a:extLst>
          </p:cNvPr>
          <p:cNvPicPr>
            <a:picLocks noChangeAspect="1"/>
          </p:cNvPicPr>
          <p:nvPr/>
        </p:nvPicPr>
        <p:blipFill>
          <a:blip r:embed="rId2"/>
          <a:stretch>
            <a:fillRect/>
          </a:stretch>
        </p:blipFill>
        <p:spPr>
          <a:xfrm>
            <a:off x="446567" y="1477749"/>
            <a:ext cx="11344940" cy="5140491"/>
          </a:xfrm>
          <a:prstGeom prst="rect">
            <a:avLst/>
          </a:prstGeom>
        </p:spPr>
      </p:pic>
    </p:spTree>
    <p:extLst>
      <p:ext uri="{BB962C8B-B14F-4D97-AF65-F5344CB8AC3E}">
        <p14:creationId xmlns:p14="http://schemas.microsoft.com/office/powerpoint/2010/main" val="36838115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94E74-1D23-92CB-36BC-209225F5681F}"/>
              </a:ext>
            </a:extLst>
          </p:cNvPr>
          <p:cNvSpPr>
            <a:spLocks noGrp="1"/>
          </p:cNvSpPr>
          <p:nvPr>
            <p:ph type="title"/>
          </p:nvPr>
        </p:nvSpPr>
        <p:spPr/>
        <p:txBody>
          <a:bodyPr/>
          <a:lstStyle/>
          <a:p>
            <a:r>
              <a:rPr lang="en-IN" b="1" dirty="0"/>
              <a:t>Expected Outcome</a:t>
            </a:r>
          </a:p>
        </p:txBody>
      </p:sp>
      <p:sp>
        <p:nvSpPr>
          <p:cNvPr id="3" name="Content Placeholder 2">
            <a:extLst>
              <a:ext uri="{FF2B5EF4-FFF2-40B4-BE49-F238E27FC236}">
                <a16:creationId xmlns:a16="http://schemas.microsoft.com/office/drawing/2014/main" id="{F3E3094B-6244-EA9B-03DC-D468F228927B}"/>
              </a:ext>
            </a:extLst>
          </p:cNvPr>
          <p:cNvSpPr>
            <a:spLocks noGrp="1"/>
          </p:cNvSpPr>
          <p:nvPr>
            <p:ph idx="1"/>
          </p:nvPr>
        </p:nvSpPr>
        <p:spPr>
          <a:xfrm>
            <a:off x="838200" y="1825625"/>
            <a:ext cx="8688572" cy="4351338"/>
          </a:xfrm>
        </p:spPr>
        <p:txBody>
          <a:bodyPr/>
          <a:lstStyle/>
          <a:p>
            <a:r>
              <a:rPr lang="en-IN" dirty="0"/>
              <a:t>Identification of Differentially Expressed genes in Fasted and Fed groups</a:t>
            </a:r>
          </a:p>
        </p:txBody>
      </p:sp>
      <p:pic>
        <p:nvPicPr>
          <p:cNvPr id="4098" name="Picture 2" descr="DGE analysis overview">
            <a:extLst>
              <a:ext uri="{FF2B5EF4-FFF2-40B4-BE49-F238E27FC236}">
                <a16:creationId xmlns:a16="http://schemas.microsoft.com/office/drawing/2014/main" id="{24615EB0-765B-AF3D-EA77-7C2A5D61EFF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5233"/>
          <a:stretch/>
        </p:blipFill>
        <p:spPr bwMode="auto">
          <a:xfrm>
            <a:off x="9635201" y="796532"/>
            <a:ext cx="1933354" cy="251178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ED0ECFAA-668D-0E85-1AB9-29175A9EA9BE}"/>
              </a:ext>
            </a:extLst>
          </p:cNvPr>
          <p:cNvSpPr txBox="1"/>
          <p:nvPr/>
        </p:nvSpPr>
        <p:spPr>
          <a:xfrm>
            <a:off x="625549" y="3808704"/>
            <a:ext cx="9602972" cy="1384995"/>
          </a:xfrm>
          <a:prstGeom prst="rect">
            <a:avLst/>
          </a:prstGeom>
          <a:noFill/>
        </p:spPr>
        <p:txBody>
          <a:bodyPr wrap="square" rtlCol="0">
            <a:spAutoFit/>
          </a:bodyPr>
          <a:lstStyle/>
          <a:p>
            <a:pPr marL="457200" indent="-457200">
              <a:buFont typeface="Arial" panose="020B0604020202020204" pitchFamily="34" charset="0"/>
              <a:buChar char="•"/>
            </a:pPr>
            <a:r>
              <a:rPr lang="en-IN" sz="2800" dirty="0"/>
              <a:t>Identification of cellular pathways involving differentially expressed genes</a:t>
            </a:r>
          </a:p>
          <a:p>
            <a:pPr marL="457200" indent="-457200">
              <a:buFont typeface="Arial" panose="020B0604020202020204" pitchFamily="34" charset="0"/>
              <a:buChar char="•"/>
            </a:pPr>
            <a:endParaRPr lang="en-IN" sz="2800" dirty="0"/>
          </a:p>
        </p:txBody>
      </p:sp>
      <p:pic>
        <p:nvPicPr>
          <p:cNvPr id="4100" name="Picture 4" descr="Blog Thumbnail Functional Enrichment Analysis Gene Ontology and KEGG Pathways Analysis">
            <a:extLst>
              <a:ext uri="{FF2B5EF4-FFF2-40B4-BE49-F238E27FC236}">
                <a16:creationId xmlns:a16="http://schemas.microsoft.com/office/drawing/2014/main" id="{F551D114-5772-5B06-59B5-FE54C31D53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3579" t="37023" b="6613"/>
          <a:stretch/>
        </p:blipFill>
        <p:spPr bwMode="auto">
          <a:xfrm>
            <a:off x="9388547" y="3308312"/>
            <a:ext cx="2671209" cy="21474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0150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09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1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159</Words>
  <Application>Microsoft Office PowerPoint</Application>
  <PresentationFormat>Widescreen</PresentationFormat>
  <Paragraphs>18</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PowerPoint Presentation</vt:lpstr>
      <vt:lpstr>Feeling Of Hunger And Satiety</vt:lpstr>
      <vt:lpstr>Gustatory system and Digestive System</vt:lpstr>
      <vt:lpstr>Experimental Design </vt:lpstr>
      <vt:lpstr>Expected Outcome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Abdul Hamid</dc:creator>
  <cp:lastModifiedBy>Abdul Hamid</cp:lastModifiedBy>
  <cp:revision>1</cp:revision>
  <dcterms:created xsi:type="dcterms:W3CDTF">2023-10-24T15:57:02Z</dcterms:created>
  <dcterms:modified xsi:type="dcterms:W3CDTF">2023-10-24T15:58:56Z</dcterms:modified>
</cp:coreProperties>
</file>

<file path=docProps/thumbnail.jpeg>
</file>